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6" r:id="rId11"/>
  </p:sldIdLst>
  <p:sldSz cx="16256000" cy="12192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806" y="90"/>
      </p:cViewPr>
      <p:guideLst>
        <p:guide orient="horz" pos="384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-3972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 txBox="1">
            <a:spLocks noGrp="1"/>
          </p:cNvSpPr>
          <p:nvPr>
            <p:ph type="hdr" sz="quarter"/>
          </p:nvPr>
        </p:nvSpPr>
        <p:spPr>
          <a:xfrm>
            <a:off x="1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Segnaposto data 2"/>
          <p:cNvSpPr txBox="1">
            <a:spLocks noGrp="1"/>
          </p:cNvSpPr>
          <p:nvPr>
            <p:ph type="dt" sz="quarter" idx="1"/>
          </p:nvPr>
        </p:nvSpPr>
        <p:spPr>
          <a:xfrm>
            <a:off x="3850906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8A76A5-B1B8-4E8C-8775-AD8387BACA9F}" type="datetime1">
              <a:rPr lang="it-IT" sz="1200">
                <a:solidFill>
                  <a:srgbClr val="000000"/>
                </a:solidFill>
                <a:latin typeface="Calibri"/>
              </a:rPr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28/11/2023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2"/>
          </p:nvPr>
        </p:nvSpPr>
        <p:spPr>
          <a:xfrm>
            <a:off x="1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3850906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14D580B-9DE6-40B0-B879-1DE14C5F6753}" type="slidenum">
              <a:rPr/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‹N›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Segnaposto intestazione 1"/>
          <p:cNvSpPr txBox="1">
            <a:spLocks noGrp="1"/>
          </p:cNvSpPr>
          <p:nvPr>
            <p:ph type="hdr" sz="quarter" idx="10"/>
          </p:nvPr>
        </p:nvSpPr>
        <p:spPr>
          <a:xfrm>
            <a:off x="1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Segnaposto data 2"/>
          <p:cNvSpPr txBox="1">
            <a:spLocks noGrp="1"/>
          </p:cNvSpPr>
          <p:nvPr>
            <p:ph type="dt" sz="quarter" idx="7"/>
          </p:nvPr>
        </p:nvSpPr>
        <p:spPr>
          <a:xfrm>
            <a:off x="3850906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78D8499-CA86-4D59-A5C7-89A230C31E26}" type="datetime1">
              <a:rPr lang="it-IT" sz="1200">
                <a:solidFill>
                  <a:srgbClr val="000000"/>
                </a:solidFill>
                <a:latin typeface="Calibri"/>
              </a:rPr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28/11/2023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Segnaposto piè di pagina 3"/>
          <p:cNvSpPr txBox="1">
            <a:spLocks noGrp="1"/>
          </p:cNvSpPr>
          <p:nvPr>
            <p:ph type="ftr" sz="quarter" idx="9"/>
          </p:nvPr>
        </p:nvSpPr>
        <p:spPr>
          <a:xfrm>
            <a:off x="1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Segnaposto numero diapositiva 4"/>
          <p:cNvSpPr txBox="1">
            <a:spLocks noGrp="1"/>
          </p:cNvSpPr>
          <p:nvPr>
            <p:ph type="sldNum" sz="quarter" idx="8"/>
          </p:nvPr>
        </p:nvSpPr>
        <p:spPr>
          <a:xfrm>
            <a:off x="3850906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28DADD5-80D8-4D7D-AA1C-D2CFAA4752E3}" type="slidenum">
              <a:rPr/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‹N›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Segnaposto intestazione 1"/>
          <p:cNvSpPr txBox="1">
            <a:spLocks noGrp="1"/>
          </p:cNvSpPr>
          <p:nvPr>
            <p:ph type="hdr" sz="quarter" idx="10"/>
          </p:nvPr>
        </p:nvSpPr>
        <p:spPr>
          <a:xfrm>
            <a:off x="1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Segnaposto data 2"/>
          <p:cNvSpPr txBox="1">
            <a:spLocks noGrp="1"/>
          </p:cNvSpPr>
          <p:nvPr>
            <p:ph type="dt" sz="quarter" idx="7"/>
          </p:nvPr>
        </p:nvSpPr>
        <p:spPr>
          <a:xfrm>
            <a:off x="3850906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F51D8D-FA60-428B-BC87-2361148C2DBB}" type="datetime1">
              <a:rPr lang="it-IT" sz="1200">
                <a:solidFill>
                  <a:srgbClr val="000000"/>
                </a:solidFill>
                <a:latin typeface="Calibri"/>
              </a:rPr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28/11/2023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Segnaposto piè di pagina 3"/>
          <p:cNvSpPr txBox="1">
            <a:spLocks noGrp="1"/>
          </p:cNvSpPr>
          <p:nvPr>
            <p:ph type="ftr" sz="quarter" idx="9"/>
          </p:nvPr>
        </p:nvSpPr>
        <p:spPr>
          <a:xfrm>
            <a:off x="1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Segnaposto numero diapositiva 4"/>
          <p:cNvSpPr txBox="1">
            <a:spLocks noGrp="1"/>
          </p:cNvSpPr>
          <p:nvPr>
            <p:ph type="sldNum" sz="quarter" idx="8"/>
          </p:nvPr>
        </p:nvSpPr>
        <p:spPr>
          <a:xfrm>
            <a:off x="3850906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4B98085-FAED-427A-9099-964E6B37A4C1}" type="slidenum">
              <a:rPr/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‹N›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Segnaposto intestazione 1"/>
          <p:cNvSpPr txBox="1">
            <a:spLocks noGrp="1"/>
          </p:cNvSpPr>
          <p:nvPr>
            <p:ph type="hdr" sz="quarter" idx="10"/>
          </p:nvPr>
        </p:nvSpPr>
        <p:spPr>
          <a:xfrm>
            <a:off x="1" y="0"/>
            <a:ext cx="2945187" cy="4958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Segnaposto data 2"/>
          <p:cNvSpPr txBox="1">
            <a:spLocks noGrp="1"/>
          </p:cNvSpPr>
          <p:nvPr>
            <p:ph type="dt" sz="quarter" idx="7"/>
          </p:nvPr>
        </p:nvSpPr>
        <p:spPr>
          <a:xfrm>
            <a:off x="3850906" y="0"/>
            <a:ext cx="2945187" cy="4958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FD85CE2-0E0E-4665-9802-A37678010FC5}" type="datetime1">
              <a:rPr lang="it-IT" sz="1200">
                <a:solidFill>
                  <a:srgbClr val="000000"/>
                </a:solidFill>
                <a:latin typeface="Calibri"/>
              </a:rPr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28/11/2023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Segnaposto piè di pagina 3"/>
          <p:cNvSpPr txBox="1">
            <a:spLocks noGrp="1"/>
          </p:cNvSpPr>
          <p:nvPr>
            <p:ph type="ftr" sz="quarter" idx="9"/>
          </p:nvPr>
        </p:nvSpPr>
        <p:spPr>
          <a:xfrm>
            <a:off x="1" y="9429193"/>
            <a:ext cx="2945187" cy="4958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Segnaposto numero diapositiva 4"/>
          <p:cNvSpPr txBox="1">
            <a:spLocks noGrp="1"/>
          </p:cNvSpPr>
          <p:nvPr>
            <p:ph type="sldNum" sz="quarter" idx="8"/>
          </p:nvPr>
        </p:nvSpPr>
        <p:spPr>
          <a:xfrm>
            <a:off x="3850906" y="9429193"/>
            <a:ext cx="2945187" cy="4958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/>
          <a:p>
            <a:pPr algn="r" defTabSz="91248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2F58C01-F704-4760-89D0-208897C9A663}" type="slidenum">
              <a:rPr/>
              <a:pPr algn="r" defTabSz="91248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‹N›</a:t>
            </a:fld>
            <a:endParaRPr lang="it-IT" sz="12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 txBox="1">
            <a:spLocks noGrp="1"/>
          </p:cNvSpPr>
          <p:nvPr>
            <p:ph type="hdr" sz="quarter"/>
          </p:nvPr>
        </p:nvSpPr>
        <p:spPr>
          <a:xfrm>
            <a:off x="1" y="0"/>
            <a:ext cx="2945661" cy="498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l" defTabSz="456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3" name="Segnaposto data 2"/>
          <p:cNvSpPr txBox="1">
            <a:spLocks noGrp="1"/>
          </p:cNvSpPr>
          <p:nvPr>
            <p:ph type="dt" idx="1"/>
          </p:nvPr>
        </p:nvSpPr>
        <p:spPr>
          <a:xfrm>
            <a:off x="3850440" y="0"/>
            <a:ext cx="2945661" cy="498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r" defTabSz="456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00B5A13-9CA8-4E80-AD1A-06582AD5F15C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Segnaposto note 4"/>
          <p:cNvSpPr txBox="1">
            <a:spLocks noGrp="1"/>
          </p:cNvSpPr>
          <p:nvPr>
            <p:ph type="body" sz="quarter" idx="3"/>
          </p:nvPr>
        </p:nvSpPr>
        <p:spPr>
          <a:xfrm>
            <a:off x="679766" y="4777190"/>
            <a:ext cx="5438139" cy="39086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4"/>
          </p:nvPr>
        </p:nvSpPr>
        <p:spPr>
          <a:xfrm>
            <a:off x="1" y="9428582"/>
            <a:ext cx="2945661" cy="498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l" defTabSz="456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3850440" y="9428582"/>
            <a:ext cx="2945661" cy="498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r" defTabSz="45624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94A7122-641F-4E05-ACAC-21CD2BB020E6}" type="slidenum">
              <a:rPr/>
              <a:pPr lvl="0"/>
              <a:t>‹N›</a:t>
            </a:fld>
            <a:endParaRPr lang="it-IT"/>
          </a:p>
        </p:txBody>
      </p:sp>
      <p:sp>
        <p:nvSpPr>
          <p:cNvPr id="8" name="Segnaposto intestazione 1"/>
          <p:cNvSpPr txBox="1">
            <a:spLocks noGrp="1"/>
          </p:cNvSpPr>
          <p:nvPr>
            <p:ph type="hdr" sz="quarter" idx="10"/>
          </p:nvPr>
        </p:nvSpPr>
        <p:spPr>
          <a:xfrm>
            <a:off x="1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l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9" name="Segnaposto data 2"/>
          <p:cNvSpPr txBox="1">
            <a:spLocks noGrp="1"/>
          </p:cNvSpPr>
          <p:nvPr>
            <p:ph type="dt" sz="quarter" idx="7"/>
          </p:nvPr>
        </p:nvSpPr>
        <p:spPr>
          <a:xfrm>
            <a:off x="3850906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r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F05B07-018B-4E01-8B3B-EC7A752EBA7D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10" name="Segnaposto immagine diapositiva 3"/>
          <p:cNvSpPr>
            <a:spLocks noGrp="1" noRot="1" noChangeAspect="1"/>
          </p:cNvSpPr>
          <p:nvPr>
            <p:ph type="sldImg" sz="quarter" idx="4294967295"/>
          </p:nvPr>
        </p:nvSpPr>
        <p:spPr>
          <a:xfrm>
            <a:off x="1165409" y="1240439"/>
            <a:ext cx="4466863" cy="3350591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11" name="Segnaposto note 4"/>
          <p:cNvSpPr txBox="1">
            <a:spLocks noGrp="1"/>
          </p:cNvSpPr>
          <p:nvPr>
            <p:ph type="body" sz="quarter" idx="4294967295"/>
          </p:nvPr>
        </p:nvSpPr>
        <p:spPr>
          <a:xfrm>
            <a:off x="679291" y="4777965"/>
            <a:ext cx="5439087" cy="3908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2" name="Segnaposto piè di pagina 5"/>
          <p:cNvSpPr txBox="1">
            <a:spLocks noGrp="1"/>
          </p:cNvSpPr>
          <p:nvPr>
            <p:ph type="ftr" sz="quarter" idx="9"/>
          </p:nvPr>
        </p:nvSpPr>
        <p:spPr>
          <a:xfrm>
            <a:off x="1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l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13" name="Segnaposto numero diapositiva 6"/>
          <p:cNvSpPr txBox="1">
            <a:spLocks noGrp="1"/>
          </p:cNvSpPr>
          <p:nvPr>
            <p:ph type="sldNum" sz="quarter" idx="8"/>
          </p:nvPr>
        </p:nvSpPr>
        <p:spPr>
          <a:xfrm>
            <a:off x="3850906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r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BEA7AA1-3D07-489D-AD77-93738EED3C7F}" type="slidenum">
              <a:rPr/>
              <a:pPr lvl="0"/>
              <a:t>‹N›</a:t>
            </a:fld>
            <a:endParaRPr lang="it-IT"/>
          </a:p>
        </p:txBody>
      </p:sp>
      <p:sp>
        <p:nvSpPr>
          <p:cNvPr id="14" name="Segnaposto intestazione 1"/>
          <p:cNvSpPr txBox="1">
            <a:spLocks noGrp="1"/>
          </p:cNvSpPr>
          <p:nvPr>
            <p:ph type="hdr" sz="quarter" idx="10"/>
          </p:nvPr>
        </p:nvSpPr>
        <p:spPr>
          <a:xfrm>
            <a:off x="1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l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15" name="Segnaposto data 2"/>
          <p:cNvSpPr txBox="1">
            <a:spLocks noGrp="1"/>
          </p:cNvSpPr>
          <p:nvPr>
            <p:ph type="dt" sz="quarter" idx="7"/>
          </p:nvPr>
        </p:nvSpPr>
        <p:spPr>
          <a:xfrm>
            <a:off x="3850906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r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E1AC57-91B2-4248-B690-53AFA4DA8A5E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16" name="Segnaposto immagine diapositiva 3"/>
          <p:cNvSpPr>
            <a:spLocks noGrp="1" noRot="1" noChangeAspect="1"/>
          </p:cNvSpPr>
          <p:nvPr>
            <p:ph type="sldImg" sz="quarter" idx="4294967295"/>
          </p:nvPr>
        </p:nvSpPr>
        <p:spPr>
          <a:xfrm>
            <a:off x="1165409" y="1240439"/>
            <a:ext cx="4466863" cy="3350591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17" name="Segnaposto note 4"/>
          <p:cNvSpPr txBox="1">
            <a:spLocks noGrp="1"/>
          </p:cNvSpPr>
          <p:nvPr>
            <p:ph type="body" sz="quarter" idx="4294967295"/>
          </p:nvPr>
        </p:nvSpPr>
        <p:spPr>
          <a:xfrm>
            <a:off x="679291" y="4777965"/>
            <a:ext cx="5439087" cy="3908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8" name="Segnaposto piè di pagina 5"/>
          <p:cNvSpPr txBox="1">
            <a:spLocks noGrp="1"/>
          </p:cNvSpPr>
          <p:nvPr>
            <p:ph type="ftr" sz="quarter" idx="9"/>
          </p:nvPr>
        </p:nvSpPr>
        <p:spPr>
          <a:xfrm>
            <a:off x="1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l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19" name="Segnaposto numero diapositiva 6"/>
          <p:cNvSpPr txBox="1">
            <a:spLocks noGrp="1"/>
          </p:cNvSpPr>
          <p:nvPr>
            <p:ph type="sldNum" sz="quarter" idx="8"/>
          </p:nvPr>
        </p:nvSpPr>
        <p:spPr>
          <a:xfrm>
            <a:off x="3850906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r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56C1C58-7070-4AA7-9764-C60AA26E45DA}" type="slidenum">
              <a:rPr/>
              <a:pPr lvl="0"/>
              <a:t>‹N›</a:t>
            </a:fld>
            <a:endParaRPr lang="it-IT"/>
          </a:p>
        </p:txBody>
      </p:sp>
      <p:sp>
        <p:nvSpPr>
          <p:cNvPr id="20" name="Segnaposto intestazione 1"/>
          <p:cNvSpPr txBox="1">
            <a:spLocks noGrp="1"/>
          </p:cNvSpPr>
          <p:nvPr>
            <p:ph type="hdr" sz="quarter" idx="10"/>
          </p:nvPr>
        </p:nvSpPr>
        <p:spPr>
          <a:xfrm>
            <a:off x="1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l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21" name="Segnaposto data 2"/>
          <p:cNvSpPr txBox="1">
            <a:spLocks noGrp="1"/>
          </p:cNvSpPr>
          <p:nvPr>
            <p:ph type="dt" sz="quarter" idx="7"/>
          </p:nvPr>
        </p:nvSpPr>
        <p:spPr>
          <a:xfrm>
            <a:off x="3850906" y="0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>
            <a:lvl1pPr marL="0" marR="0" lvl="0" indent="0" algn="r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F5F77E7-AEDD-446F-B3FE-4F5A4BC368DA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22" name="Segnaposto immagine diapositiva 3"/>
          <p:cNvSpPr>
            <a:spLocks noGrp="1" noRot="1" noChangeAspect="1"/>
          </p:cNvSpPr>
          <p:nvPr>
            <p:ph type="sldImg" sz="quarter" idx="4294967295"/>
          </p:nvPr>
        </p:nvSpPr>
        <p:spPr>
          <a:xfrm>
            <a:off x="1165409" y="1240439"/>
            <a:ext cx="4466863" cy="3350591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23" name="Segnaposto note 4"/>
          <p:cNvSpPr txBox="1">
            <a:spLocks noGrp="1"/>
          </p:cNvSpPr>
          <p:nvPr>
            <p:ph type="body" sz="quarter" idx="4294967295"/>
          </p:nvPr>
        </p:nvSpPr>
        <p:spPr>
          <a:xfrm>
            <a:off x="679291" y="4777965"/>
            <a:ext cx="5439087" cy="3908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t" anchorCtr="0" compatLnSpc="1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4" name="Segnaposto piè di pagina 5"/>
          <p:cNvSpPr txBox="1">
            <a:spLocks noGrp="1"/>
          </p:cNvSpPr>
          <p:nvPr>
            <p:ph type="ftr" sz="quarter" idx="9"/>
          </p:nvPr>
        </p:nvSpPr>
        <p:spPr>
          <a:xfrm>
            <a:off x="1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l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25" name="Segnaposto numero diapositiva 6"/>
          <p:cNvSpPr txBox="1">
            <a:spLocks noGrp="1"/>
          </p:cNvSpPr>
          <p:nvPr>
            <p:ph type="sldNum" sz="quarter" idx="8"/>
          </p:nvPr>
        </p:nvSpPr>
        <p:spPr>
          <a:xfrm>
            <a:off x="3850906" y="9429194"/>
            <a:ext cx="2945187" cy="4974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248" tIns="45624" rIns="91248" bIns="45624" anchor="b" anchorCtr="0" compatLnSpc="1"/>
          <a:lstStyle>
            <a:lvl1pPr marL="0" marR="0" lvl="0" indent="0" algn="r" defTabSz="91248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94032E2F-A877-4345-AA73-7BA0232E4945}" type="slidenum">
              <a:rPr/>
              <a:pPr lvl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it-IT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6B736EA-6F0F-4FAA-871C-0D660492933F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837C4B0-3646-448C-BD7A-EE828257B2F6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10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71F8004-D736-4CD2-BB65-A50CB3367415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20F002F-AF96-4FF4-BAB6-C9150C3907D5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7491ACD-2EFB-4756-A5EE-A566D1EE03C4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4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1433049-4D8C-42A3-9B63-E5C789B77206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5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0D12E42-8A6E-455E-9E29-8BD597861A60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6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EC9B5F8-779B-415D-AF4A-BF2C9482DA63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7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594F71E-1292-44C9-84D3-F9C526EE0247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8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0763" y="782638"/>
            <a:ext cx="5208587" cy="3906837"/>
          </a:xfrm>
        </p:spPr>
      </p:sp>
      <p:sp>
        <p:nvSpPr>
          <p:cNvPr id="3" name="PlaceHolder 2"/>
          <p:cNvSpPr txBox="1">
            <a:spLocks noGrp="1"/>
          </p:cNvSpPr>
          <p:nvPr>
            <p:ph type="body" sz="quarter" idx="1"/>
          </p:nvPr>
        </p:nvSpPr>
        <p:spPr>
          <a:xfrm>
            <a:off x="724594" y="4950547"/>
            <a:ext cx="5800755" cy="4689872"/>
          </a:xfrm>
        </p:spPr>
        <p:txBody>
          <a:bodyPr lIns="98064" tIns="48853" rIns="98064" bIns="48853"/>
          <a:lstStyle/>
          <a:p>
            <a:endParaRPr lang="it-IT"/>
          </a:p>
        </p:txBody>
      </p:sp>
      <p:sp>
        <p:nvSpPr>
          <p:cNvPr id="4" name="CustomShape 3"/>
          <p:cNvSpPr/>
          <p:nvPr/>
        </p:nvSpPr>
        <p:spPr>
          <a:xfrm>
            <a:off x="4106501" y="9899616"/>
            <a:ext cx="3141971" cy="5209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8064" tIns="48853" rIns="98064" bIns="48853" anchor="b" anchorCtr="0" compatLnSpc="1"/>
          <a:lstStyle/>
          <a:p>
            <a:pPr algn="r" defTabSz="45624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FDD48AD-759F-43E0-85A3-DDA95DF50B26}" type="slidenum">
              <a:rPr/>
              <a:pPr algn="r" defTabSz="45624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9</a:t>
            </a:fld>
            <a:endParaRPr lang="it-IT" sz="1200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19196" y="1995312"/>
            <a:ext cx="13817598" cy="4244626"/>
          </a:xfrm>
        </p:spPr>
        <p:txBody>
          <a:bodyPr anchor="b" anchorCtr="1"/>
          <a:lstStyle>
            <a:lvl1pPr algn="ctr">
              <a:defRPr sz="10667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2031997" y="6403625"/>
            <a:ext cx="12191996" cy="2943572"/>
          </a:xfrm>
        </p:spPr>
        <p:txBody>
          <a:bodyPr anchorCtr="1"/>
          <a:lstStyle>
            <a:lvl1pPr marL="0" indent="0" algn="ctr">
              <a:buNone/>
              <a:defRPr sz="4267"/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FE0533-5AA6-4169-8294-3A953567749A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BBE515-3E08-4B76-9272-3C045DD59E70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D78521-15FB-46A7-8E38-186102820DA9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F36752-971A-49C8-829B-4A4534FB9B03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11633197" y="649114"/>
            <a:ext cx="3505196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1117597" y="649114"/>
            <a:ext cx="10312402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E1E0B2-075C-4E2E-A84B-CDACAA3F7A2E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99C434-EC89-49AE-9569-B76B241173B7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 txBox="1">
            <a:spLocks noGrp="1"/>
          </p:cNvSpPr>
          <p:nvPr>
            <p:ph type="title"/>
          </p:nvPr>
        </p:nvSpPr>
        <p:spPr>
          <a:xfrm>
            <a:off x="812801" y="486396"/>
            <a:ext cx="14629759" cy="2035198"/>
          </a:xfrm>
        </p:spPr>
        <p:txBody>
          <a:bodyPr lIns="0" tIns="0" rIns="0" bIns="0"/>
          <a:lstStyle>
            <a:lvl1pPr>
              <a:defRPr sz="3200" spc="-2">
                <a:latin typeface="Arial"/>
              </a:defRPr>
            </a:lvl1pPr>
          </a:lstStyle>
          <a:p>
            <a:pPr lvl="0"/>
            <a:endParaRPr lang="it-IT" dirty="0"/>
          </a:p>
        </p:txBody>
      </p:sp>
      <p:sp>
        <p:nvSpPr>
          <p:cNvPr id="3" name="PlaceHolder 2"/>
          <p:cNvSpPr txBox="1">
            <a:spLocks noGrp="1"/>
          </p:cNvSpPr>
          <p:nvPr>
            <p:ph idx="1" hasCustomPrompt="1"/>
          </p:nvPr>
        </p:nvSpPr>
        <p:spPr>
          <a:xfrm>
            <a:off x="812801" y="2852479"/>
            <a:ext cx="14629759" cy="7070716"/>
          </a:xfrm>
        </p:spPr>
        <p:txBody>
          <a:bodyPr lIns="0" tIns="0" rIns="0" bIns="0"/>
          <a:lstStyle>
            <a:lvl1pPr>
              <a:defRPr spc="-2">
                <a:latin typeface="Arial"/>
              </a:defRPr>
            </a:lvl1pPr>
          </a:lstStyle>
          <a:p>
            <a:pPr lvl="0"/>
            <a:r>
              <a:rPr lang="it-IT" dirty="0" err="1"/>
              <a:t>jgjggj</a:t>
            </a:r>
            <a:endParaRPr lang="it-IT" dirty="0"/>
          </a:p>
        </p:txBody>
      </p:sp>
    </p:spTree>
  </p:cSld>
  <p:clrMapOvr>
    <a:masterClrMapping/>
  </p:clrMapOvr>
  <p:transition/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7C8F87E-92DD-475C-B41E-9768D3B2A1B6}" type="datetime1">
              <a:rPr lang="it-IT" smtClean="0"/>
              <a:pPr lvl="0"/>
              <a:t>28/11/2023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23C18F-FF45-46E7-AD32-96CE113F7FD4}" type="slidenum">
              <a:rPr lang="it-IT" smtClean="0"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7C8F87E-92DD-475C-B41E-9768D3B2A1B6}" type="datetime1">
              <a:rPr lang="it-IT" smtClean="0"/>
              <a:pPr lvl="0"/>
              <a:t>28/11/2023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223C18F-FF45-46E7-AD32-96CE113F7FD4}" type="slidenum">
              <a:rPr lang="it-IT" smtClean="0"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894E36-440D-4803-9620-98CC8A6953A7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C3553A-5258-4167-97CA-95B960B897C3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09130" y="3039538"/>
            <a:ext cx="14020796" cy="5071527"/>
          </a:xfrm>
        </p:spPr>
        <p:txBody>
          <a:bodyPr anchor="b"/>
          <a:lstStyle>
            <a:lvl1pPr>
              <a:defRPr sz="10667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09130" y="8159044"/>
            <a:ext cx="14020796" cy="2667003"/>
          </a:xfrm>
        </p:spPr>
        <p:txBody>
          <a:bodyPr/>
          <a:lstStyle>
            <a:lvl1pPr marL="0" indent="0">
              <a:buNone/>
              <a:defRPr sz="4267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CDB3A5-F5BB-40F7-AC3D-6F94263A4C3A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940BC2-72F5-48D2-91A9-9D055C862F0A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117597" y="3245553"/>
            <a:ext cx="6908804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229600" y="3245553"/>
            <a:ext cx="6908804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F5C108-9DAB-47AF-BA0F-5EBE0B78BC6C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1A8B1F-7CB9-41A6-8DFC-BF3A6F39A566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19719" y="649114"/>
            <a:ext cx="14020796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19719" y="2988734"/>
            <a:ext cx="6877046" cy="1464731"/>
          </a:xfrm>
        </p:spPr>
        <p:txBody>
          <a:bodyPr anchor="b"/>
          <a:lstStyle>
            <a:lvl1pPr marL="0" indent="0">
              <a:buNone/>
              <a:defRPr sz="4267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119719" y="4453466"/>
            <a:ext cx="68770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8229600" y="2988734"/>
            <a:ext cx="6910916" cy="1464731"/>
          </a:xfrm>
        </p:spPr>
        <p:txBody>
          <a:bodyPr anchor="b"/>
          <a:lstStyle>
            <a:lvl1pPr marL="0" indent="0">
              <a:buNone/>
              <a:defRPr sz="4267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8229600" y="4453466"/>
            <a:ext cx="691091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C8D626-A7BD-4E1E-9AC7-610147062308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619B83-2ACC-4EFE-B222-2C440C89119A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5C8659-AB0D-43E1-B2B6-757B9F2AF676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B44ECA-22BF-4165-96A1-1F4BEA29A2F5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A10018-9429-4DDD-B254-C51E042F4807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FBC74-CA61-4CBC-A630-D8963D7C4047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19719" y="812801"/>
            <a:ext cx="5242986" cy="2844798"/>
          </a:xfrm>
        </p:spPr>
        <p:txBody>
          <a:bodyPr anchor="b"/>
          <a:lstStyle>
            <a:lvl1pPr>
              <a:defRPr sz="5689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910916" y="1755428"/>
            <a:ext cx="8229600" cy="8664223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119719" y="3657600"/>
            <a:ext cx="5242986" cy="6776152"/>
          </a:xfrm>
        </p:spPr>
        <p:txBody>
          <a:bodyPr/>
          <a:lstStyle>
            <a:lvl1pPr marL="0" indent="0">
              <a:buNone/>
              <a:defRPr sz="2844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B7A248-F555-4BD4-907E-8F3BC7FE52B9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5A38A8-EF57-4F63-84D8-AFC62A6DF528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119719" y="812801"/>
            <a:ext cx="5242986" cy="2844798"/>
          </a:xfrm>
        </p:spPr>
        <p:txBody>
          <a:bodyPr anchor="b"/>
          <a:lstStyle>
            <a:lvl1pPr>
              <a:defRPr sz="5689"/>
            </a:lvl1pPr>
          </a:lstStyle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6910916" y="1755428"/>
            <a:ext cx="8229600" cy="8664223"/>
          </a:xfrm>
        </p:spPr>
        <p:txBody>
          <a:bodyPr/>
          <a:lstStyle>
            <a:lvl1pPr marL="0" indent="0">
              <a:buNone/>
              <a:defRPr sz="5689"/>
            </a:lvl1pPr>
          </a:lstStyle>
          <a:p>
            <a:pPr lvl="0"/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119719" y="3657600"/>
            <a:ext cx="5242986" cy="6776152"/>
          </a:xfrm>
        </p:spPr>
        <p:txBody>
          <a:bodyPr/>
          <a:lstStyle>
            <a:lvl1pPr marL="0" indent="0">
              <a:buNone/>
              <a:defRPr sz="2844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839024-9D1C-4273-A1D0-7EF1CE12872D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E3618A-9D20-4B19-BA94-C80B5302AA30}" type="slidenum">
              <a:rPr/>
              <a:pPr lvl="0"/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1117597" y="649114"/>
            <a:ext cx="14020796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17597" y="3245553"/>
            <a:ext cx="14020796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117597" y="11300182"/>
            <a:ext cx="365760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133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7C8F87E-92DD-475C-B41E-9768D3B2A1B6}" type="datetime1">
              <a:rPr lang="it-IT"/>
              <a:pPr lvl="0"/>
              <a:t>28/11/2023</a:t>
            </a:fld>
            <a:endParaRPr lang="it-IT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384801" y="11300182"/>
            <a:ext cx="548640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133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1480804" y="11300182"/>
            <a:ext cx="365760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133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23C18F-FF45-46E7-AD32-96CE113F7FD4}" type="slidenum">
              <a:rPr/>
              <a:pPr lvl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txStyles>
    <p:titleStyle>
      <a:lvl1pPr marL="0" marR="0" lvl="0" indent="0" algn="l" defTabSz="1625574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it-IT" sz="7822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406395" marR="0" lvl="0" indent="-406395" algn="l" defTabSz="1625574" rtl="0" fontAlgn="auto" hangingPunct="1">
        <a:lnSpc>
          <a:spcPct val="90000"/>
        </a:lnSpc>
        <a:spcBef>
          <a:spcPts val="1780"/>
        </a:spcBef>
        <a:spcAft>
          <a:spcPts val="0"/>
        </a:spcAft>
        <a:buSzPct val="100000"/>
        <a:buFont typeface="Arial" pitchFamily="34"/>
        <a:buChar char="•"/>
        <a:tabLst/>
        <a:defRPr lang="it-IT" sz="4978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1219187" marR="0" lvl="1" indent="-406395" algn="l" defTabSz="1625574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4267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2031970" marR="0" lvl="2" indent="-406395" algn="l" defTabSz="1625574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3556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2844762" marR="0" lvl="3" indent="-406395" algn="l" defTabSz="1625574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3657554" marR="0" lvl="4" indent="-406395" algn="l" defTabSz="1625574" rtl="0" fontAlgn="auto" hangingPunct="1">
        <a:lnSpc>
          <a:spcPct val="90000"/>
        </a:lnSpc>
        <a:spcBef>
          <a:spcPts val="890"/>
        </a:spcBef>
        <a:spcAft>
          <a:spcPts val="0"/>
        </a:spcAft>
        <a:buSzPct val="100000"/>
        <a:buFont typeface="Arial" pitchFamily="34"/>
        <a:buChar char="•"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media/image8.jpe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1690561" y="215679"/>
            <a:ext cx="12874880" cy="1329921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CasellaDiTesto 6"/>
          <p:cNvSpPr txBox="1"/>
          <p:nvPr/>
        </p:nvSpPr>
        <p:spPr>
          <a:xfrm>
            <a:off x="1488323" y="3799688"/>
            <a:ext cx="13077117" cy="17543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6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modalità attuative dell’istituto della pronta disponibilità del personale non direttivo e non dirigente del C.N.VV.F. ai sensi dell’articolo 10 del D.P.R. n. 121/2022</a:t>
            </a:r>
            <a:endParaRPr lang="it-IT" sz="3600" b="1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7" descr="Immagine che contiene testo, segnale&#10;&#10;Descrizione generata automaticamente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814450" y="302209"/>
            <a:ext cx="1142158" cy="114215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2"/>
          <p:cNvSpPr txBox="1"/>
          <p:nvPr/>
        </p:nvSpPr>
        <p:spPr>
          <a:xfrm>
            <a:off x="5861797" y="2522482"/>
            <a:ext cx="4532397" cy="70788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40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PRESENTAZIONE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562600" y="998220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82952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00" b="0" i="0" u="none" strike="noStrike" kern="1200" cap="none" spc="-2" baseline="0" dirty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11</a:t>
            </a:r>
            <a:endParaRPr lang="it-IT" sz="2133" b="0" i="0" u="none" strike="noStrike" kern="1200" cap="none" spc="-2" baseline="0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11"/>
          <p:cNvSpPr txBox="1"/>
          <p:nvPr/>
        </p:nvSpPr>
        <p:spPr>
          <a:xfrm>
            <a:off x="726088" y="1428329"/>
            <a:ext cx="15087938" cy="91307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0" anchor="t" anchorCtr="0" compatLnSpc="1">
            <a:spAutoFit/>
          </a:bodyPr>
          <a:lstStyle/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cs typeface="Times New Roman" pitchFamily="18"/>
              </a:rPr>
            </a:br>
            <a:r>
              <a:rPr lang="it-IT" sz="3200" b="0" i="1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Rif. ART. 10 CO. 2. Il personale, individuato prioritariamente su base volontaria e con criteri di equità e di rotazione, incaricato dal dirigente per il servizio di pronta disponibilità, è tenuto a garantire la costante </a:t>
            </a:r>
            <a:r>
              <a:rPr lang="it-IT" sz="3200" b="0" i="1" u="none" strike="noStrike" kern="1200" cap="none" spc="0" baseline="0" dirty="0" err="1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contattabilità</a:t>
            </a:r>
            <a:r>
              <a:rPr lang="it-IT" sz="3200" b="0" i="1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, l’arrivo alla sede  di servizio con la massima tempestività e comunque entro un’ora dalla convocazione. Il personale è considerato in orario straordinario dall’ingresso in sede fino alla conclusione delle attività che hanno determinato il richiamo</a:t>
            </a:r>
            <a:r>
              <a:rPr lang="it-IT" sz="2800" b="0" i="1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.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800" b="0" i="1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800" b="0" i="1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Times New Roman" pitchFamily="18"/>
                <a:cs typeface="Times New Roman" pitchFamily="18"/>
              </a:rPr>
              <a:t>Il servizio di pronta disponibilità è prioritariamente effettuato su base volontaria; qualora non fosse garantita dal personale la disponibilità per coprire i turni assegnati, il servizio sarà disposto d’ufficio.</a:t>
            </a:r>
            <a:endParaRPr lang="it-IT" sz="36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Times New Roman" pitchFamily="18"/>
                <a:cs typeface="Times New Roman" pitchFamily="18"/>
              </a:rPr>
              <a:t>Il personale in pronta disponibilità dovrà garantire un recapito telefonico (cellulare o rete fissa) a cui dovrà essere continuamente rintracciabile garantendo l’arrivo alla sede di servizio con la massima tempestività e comunque entro un’ora dalla convocazione. </a:t>
            </a:r>
            <a:endParaRPr lang="it-IT" sz="36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Times New Roman" pitchFamily="18"/>
                <a:cs typeface="Times New Roman" pitchFamily="18"/>
              </a:rPr>
              <a:t> </a:t>
            </a:r>
            <a:endParaRPr lang="it-IT" sz="36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394960" y="1022604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75893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2 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11"/>
          <p:cNvSpPr txBox="1"/>
          <p:nvPr/>
        </p:nvSpPr>
        <p:spPr>
          <a:xfrm>
            <a:off x="693682" y="1946986"/>
            <a:ext cx="14803815" cy="847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Art. 10.</a:t>
            </a:r>
            <a:br>
              <a:rPr lang="it-IT" sz="28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</a:br>
            <a:r>
              <a:rPr lang="it-IT" sz="28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Pronta disponibilità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0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</a:b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1.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Al fine di integrare il dispositivo di soccorso in caso di calamità e assicurare il pronto impiego in caso di necessità, è istituito il servizio di pronta disponibilità del personale non direttivo e non dirigente del Corpo nazionale dei vigili del fuoco assegnato alle strutture centrali e territoriali con particolare riferimento al personale che espleta attività specialistiche e specializzate.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</a:b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2.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Il personale, individuato prioritariamente su base volontaria e con criteri di equità e di rotazione, incaricato dal dirigente per il servizio di pronta disponibilità, è tenuto a garantire la costante </a:t>
            </a:r>
            <a:r>
              <a:rPr lang="it-IT" sz="27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itchFamily="18"/>
              </a:rPr>
              <a:t>contattabilità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, l’arrivo alla sede di servizio con la massima tempestività e comunque entro un’ora dalla convocazione. Il personale è considerato in orario straordinario dall’ingresso in sede fino alla conclusione delle attività che hanno determinato il richiamo.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</a:b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3.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</a:rPr>
              <a:t>Fermo restando il limite massimo di quattro turni mensili individuali e l’osservanza di un periodo di recupero psico-fisico tra turni di servizio e di pronta disponibilità di almeno 12 ore, con appositi accordi integrativi nazionali del personale non direttivo e non dirigente del Corpo nazionale dei vigili del fuoco, sono definite: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</a:br>
            <a:endParaRPr lang="it-IT" sz="32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 dirty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 dirty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059680" y="961644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82952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3 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11"/>
          <p:cNvSpPr txBox="1"/>
          <p:nvPr/>
        </p:nvSpPr>
        <p:spPr>
          <a:xfrm>
            <a:off x="693682" y="1770525"/>
            <a:ext cx="14803815" cy="82997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3200" b="0" i="0" u="none" strike="noStrike" kern="1200" cap="none" spc="0" baseline="0" dirty="0">
                <a:uFillTx/>
                <a:latin typeface="Calibri"/>
              </a:rPr>
            </a:b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a)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le modalità di contatto e di svolgimento dei servizi di pronta disponibilità diurna e notturna del personale che espleta attività specialistiche e specializzate, del personale che espleta funzioni operative del ruolo dei vigili del fuoco e del ruolo dei capi squadra e dei capi reparto, e del personale dei ruoli tecnico-professionali;</a:t>
            </a:r>
          </a:p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b)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le misure del compenso per l’effettuazione del servizio di pronta disponibilità, nel limite di cui all’articolo 12, comma 1, lettera b), del presente decreto </a:t>
            </a: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3.000.000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 di euro;</a:t>
            </a:r>
          </a:p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c)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l’implementazione delle misure di cui alla lettera b), nel limite delle risorse stanziate, a decorrere dall’anno 2022, nel fondo di amministrazione di cui all’articolo 6 del decreto del Presidente della Repubblica del 29 novembre 2007, per effetto dell’autorizzazione di spesa di cui all’articolo 20, comma 4, del decreto-legge 16 luglio 2020, n. 76, convertito con modificazioni dalla legge 11 settembre 2020, n. 120.</a:t>
            </a:r>
          </a:p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7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4. </a:t>
            </a:r>
            <a:r>
              <a:rPr lang="it-IT" sz="270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Al personale del ruolo degli ispettori antincendi, continuano ad applicarsi le disposizioni attuative dell’articolo 65, comma 4, del decreto del Presidente della Repubblica 4 agosto 1990, n. 335, ferma restando l’eventuale revisione dei vigenti accordi integrativi nazionali anche in relazione alle disposizioni di cui al presente articolo.</a:t>
            </a:r>
          </a:p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700" b="1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ts val="324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5. 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La corresponsione dei compensi di cui al presente articolo decorre dal perfezionamento degli accordi di cui al comma 3.</a:t>
            </a: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135880" y="1004316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82952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4 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4"/>
          <p:cNvSpPr txBox="1"/>
          <p:nvPr/>
        </p:nvSpPr>
        <p:spPr>
          <a:xfrm>
            <a:off x="693682" y="1266023"/>
            <a:ext cx="14803815" cy="100181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0" anchor="t" anchorCtr="0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400" b="0" i="0" u="none" strike="noStrike" kern="1200" cap="none" spc="0" baseline="0" dirty="0">
                <a:uFillTx/>
                <a:latin typeface="Calibri"/>
              </a:rPr>
            </a:br>
            <a:r>
              <a:rPr lang="it-IT" sz="27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Servizi di disponibilità territoriali funzionali alla attivazione dei dispositivi di CMR</a:t>
            </a:r>
            <a:endParaRPr lang="it-IT" sz="2700" b="1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Calibri" pitchFamily="34"/>
              <a:cs typeface="Times New Roman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 Sulla base del contenuto del contratto e delle consultazioni avvenute nell’ambito del gruppo di lavoro si riportano le linee guida individuate per un possibile accordo.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 </a:t>
            </a:r>
            <a:r>
              <a:rPr lang="it-IT" sz="2700" b="0" i="1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Rif. ART. 10 CO. 1. Al fine di integrare il dispositivo di soccorso in caso di calamità e assicurare il pronto impiego in caso di necessità, è istituito il servizio di pronta disponibilità del personale non direttivo e non dirigente del Corpo nazionale dei vigili del fuoco assegnato alle strutture centrali e territoriali con particolare riferimento al personale che espleta attività specialistiche e specializzate.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La disponibilità sarà prioritariamente associata alla copertura dell’attivazione di un dispositivo pianificato sul territorio nazionale per affrontare le emergenze locali, non ordinariamente gestibili con le risorse in turno di servizio, sia a livello provinciale che regionale o anche nazionale.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Il servizio di pronta disponibilità, che tiene conto dell’articolazione ed organizzazione del C.N.VV.F. , opera per le situazioni di seguito specificate:</a:t>
            </a: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7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342900" marR="0" lvl="0" indent="-34290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interventi relativi alle tipologie di emergenza previste dal codice di protezione civile </a:t>
            </a:r>
            <a:r>
              <a:rPr lang="it-IT" sz="27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dlvo</a:t>
            </a: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 1 del 2018 all’art 7 ovvero per emergenze locali come definite nel D.P.R. 121/22 art.21;</a:t>
            </a:r>
          </a:p>
          <a:p>
            <a:pPr marL="342900" marR="0" lvl="0" indent="-34290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interventi di emergenza generati da eventi incidentali rilevanti in aree antropizzate che richiedono l’impiego di unità specialistiche e specializzate;</a:t>
            </a:r>
          </a:p>
          <a:p>
            <a:pPr marL="342900" marR="0" lvl="0" indent="-34290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7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attività di supporto al corretto funzionamento del dispositivo di soccorso con particolare riferimento, ad esempio, a guasti notturni e festivi dei sistema di gestione del soccorso la cui risoluzione sia indifferibile.</a:t>
            </a:r>
          </a:p>
          <a:p>
            <a:pPr marL="342900" marR="0" lvl="0" indent="-34290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7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 descr="Immagine che contiene logo, emblema, simbolo, testo&#10;&#10;Descrizione generata automaticamente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10" descr="Immagine che contiene cartone animato, simbolo, cerchio&#10;&#10;Descrizione generata automaticamente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806440" y="1042416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82952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5 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4"/>
          <p:cNvSpPr txBox="1"/>
          <p:nvPr/>
        </p:nvSpPr>
        <p:spPr>
          <a:xfrm>
            <a:off x="661598" y="1298107"/>
            <a:ext cx="14803815" cy="85305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0" anchor="t" anchorCtr="0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400" b="0" i="0" u="none" strike="noStrike" kern="1200" cap="none" spc="0" baseline="0" dirty="0">
                <a:uFillTx/>
                <a:latin typeface="Calibri"/>
              </a:rPr>
            </a:br>
            <a:r>
              <a:rPr lang="it-IT" sz="25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Servizi di disponibilità territoriali funzionali alla attivazione dei dispositivi di CMR</a:t>
            </a:r>
            <a:endParaRPr lang="it-IT" sz="2500" b="1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Calibri" pitchFamily="34"/>
              <a:cs typeface="Times New Roman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 Funzioni centrali e territoriali per le quali si assicurerà il servizio di pronta disponibilità:</a:t>
            </a:r>
          </a:p>
          <a:p>
            <a:pPr marL="457200" indent="-457200" algn="just" defTabSz="457200">
              <a:spcAft>
                <a:spcPts val="800"/>
              </a:spcAft>
              <a:buSzPct val="100000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Ricostituzione delle squadre del dispositivo di soccorso nei Comandi dopo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l’attivazione e l'invio dei</a:t>
            </a: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moduli in prontezza immediata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 di cui alla circolare 1EM</a:t>
            </a:r>
            <a:r>
              <a:rPr lang="it-IT" sz="2500" kern="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/2020 (con particolare riferimento a MO.SOC, MO.EC, MO.USAR-M, MO.CRAB)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.</a:t>
            </a:r>
            <a:endParaRPr lang="it-IT" sz="2500" b="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Times New Roman" pitchFamily="18"/>
              <a:cs typeface="Times New Roman"/>
            </a:endParaRPr>
          </a:p>
          <a:p>
            <a:pPr marL="457200" indent="-457200" algn="just" defTabSz="457200">
              <a:spcAft>
                <a:spcPts val="800"/>
              </a:spcAft>
              <a:buSzPct val="100000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Attivazione del servizio notturno e festivo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di</a:t>
            </a: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specifici servizi quali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radioriparatori e aeronaviganti finalizzati al volo notturno.</a:t>
            </a:r>
            <a:endParaRPr lang="it-IT" sz="25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Times New Roman" pitchFamily="18"/>
              <a:cs typeface="Times New Roman"/>
            </a:endParaRP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c)	Supporto al funzionamento del dispositivo di soccorso nei notturni e festivi da parte del personale dei ruoli tecnico-professionali.</a:t>
            </a: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500" b="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Times New Roman" pitchFamily="18"/>
              <a:cs typeface="Times New Roman"/>
            </a:endParaRP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Nell’ambito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delle funzioni di cui alla lettera a)</a:t>
            </a: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le Direzioni Regionali </a:t>
            </a:r>
            <a:r>
              <a:rPr lang="it-IT" sz="2500" b="0" i="0" u="none" strike="noStrike" kern="1200" cap="none" spc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sono</a:t>
            </a: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incaricate di organizzare il servizio di pronta disponibilità,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individuando nella compilazione dei fogli di servizio almeno </a:t>
            </a:r>
            <a:r>
              <a:rPr lang="it-IT" sz="2500" kern="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il 50 % del</a:t>
            </a: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personale in possesso di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 specializzazioni tra quelle indicate alla lettera a)</a:t>
            </a:r>
            <a:r>
              <a:rPr lang="it-IT" sz="2500" b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. Nella scelta del personale da inserire nei servizi di pronta disponibilità</a:t>
            </a:r>
            <a:r>
              <a:rPr lang="it-IT" sz="2500" b="0" u="none" strike="noStrike" kern="1200" cap="none" spc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potrà valutarsi l’opportunità di dare priorità </a:t>
            </a:r>
            <a:r>
              <a:rPr lang="it-IT" sz="2500" b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al personale in funzione dei bollettini di criticità 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emessi</a:t>
            </a:r>
            <a:r>
              <a:rPr lang="it-IT" sz="2500" b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.</a:t>
            </a:r>
            <a:endParaRPr lang="it-IT" sz="2500" b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Calibri" pitchFamily="34"/>
              <a:cs typeface="Times New Roman"/>
            </a:endParaRP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Il numero del personale che effettua pronta disponibilità a livello regionale è stato calcolato in</a:t>
            </a:r>
            <a:r>
              <a:rPr lang="it-IT" sz="25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Times New Roman" pitchFamily="18"/>
                <a:cs typeface="Times New Roman"/>
              </a:rPr>
              <a:t> proporzione all’organico in turno di servizio nelle Regioni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, con un incremento destinato </a:t>
            </a:r>
            <a:r>
              <a:rPr lang="it-IT" sz="2500" kern="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alle </a:t>
            </a:r>
            <a:r>
              <a:rPr lang="it-IT" sz="250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regioni insulari (Sicilia e Sardegna) alla Calabria ed al Friuli Venezia Giulia per tener conto </a:t>
            </a:r>
            <a:r>
              <a:rPr lang="it-IT" sz="2500" kern="0" dirty="0">
                <a:solidFill>
                  <a:srgbClr val="000000"/>
                </a:solidFill>
                <a:latin typeface="Times New Roman"/>
                <a:ea typeface="Times New Roman" pitchFamily="18"/>
                <a:cs typeface="Times New Roman"/>
              </a:rPr>
              <a:t>della loro specifica collocazione geografica.</a:t>
            </a:r>
            <a:endParaRPr lang="it-IT" sz="2500" dirty="0">
              <a:solidFill>
                <a:srgbClr val="000000"/>
              </a:solidFill>
              <a:latin typeface="Times New Roman"/>
              <a:ea typeface="Times New Roman" pitchFamily="18"/>
              <a:cs typeface="Times New Roman"/>
            </a:endParaRP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700" dirty="0">
              <a:solidFill>
                <a:srgbClr val="000000"/>
              </a:solidFill>
              <a:latin typeface="Times New Roman" pitchFamily="18"/>
              <a:ea typeface="Calibri" pitchFamily="34"/>
              <a:cs typeface="Times New Roman" pitchFamily="18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 descr="Immagine che contiene logo, emblema, simbolo, testo&#10;&#10;Descrizione generata automaticamente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10" descr="Immagine che contiene cartone animato, simbolo, cerchio&#10;&#10;Descrizione generata automaticamente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516880" y="1002792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613584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6 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ustomShape 1"/>
          <p:cNvSpPr/>
          <p:nvPr/>
        </p:nvSpPr>
        <p:spPr>
          <a:xfrm>
            <a:off x="1690561" y="68717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185988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134425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stomShape 2"/>
          <p:cNvSpPr/>
          <p:nvPr/>
        </p:nvSpPr>
        <p:spPr>
          <a:xfrm>
            <a:off x="1690561" y="11613584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246A988-5056-CB94-7DC9-E0DA25F3CF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95513"/>
              </p:ext>
            </p:extLst>
          </p:nvPr>
        </p:nvGraphicFramePr>
        <p:xfrm>
          <a:off x="544773" y="1798496"/>
          <a:ext cx="14972567" cy="795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102">
                  <a:extLst>
                    <a:ext uri="{9D8B030D-6E8A-4147-A177-3AD203B41FA5}">
                      <a16:colId xmlns:a16="http://schemas.microsoft.com/office/drawing/2014/main" val="243554688"/>
                    </a:ext>
                  </a:extLst>
                </a:gridCol>
                <a:gridCol w="1081745">
                  <a:extLst>
                    <a:ext uri="{9D8B030D-6E8A-4147-A177-3AD203B41FA5}">
                      <a16:colId xmlns:a16="http://schemas.microsoft.com/office/drawing/2014/main" val="4129916445"/>
                    </a:ext>
                  </a:extLst>
                </a:gridCol>
                <a:gridCol w="788561">
                  <a:extLst>
                    <a:ext uri="{9D8B030D-6E8A-4147-A177-3AD203B41FA5}">
                      <a16:colId xmlns:a16="http://schemas.microsoft.com/office/drawing/2014/main" val="1613451225"/>
                    </a:ext>
                  </a:extLst>
                </a:gridCol>
                <a:gridCol w="1253612">
                  <a:extLst>
                    <a:ext uri="{9D8B030D-6E8A-4147-A177-3AD203B41FA5}">
                      <a16:colId xmlns:a16="http://schemas.microsoft.com/office/drawing/2014/main" val="1552541867"/>
                    </a:ext>
                  </a:extLst>
                </a:gridCol>
                <a:gridCol w="2294919">
                  <a:extLst>
                    <a:ext uri="{9D8B030D-6E8A-4147-A177-3AD203B41FA5}">
                      <a16:colId xmlns:a16="http://schemas.microsoft.com/office/drawing/2014/main" val="369996393"/>
                    </a:ext>
                  </a:extLst>
                </a:gridCol>
                <a:gridCol w="598516">
                  <a:extLst>
                    <a:ext uri="{9D8B030D-6E8A-4147-A177-3AD203B41FA5}">
                      <a16:colId xmlns:a16="http://schemas.microsoft.com/office/drawing/2014/main" val="341892598"/>
                    </a:ext>
                  </a:extLst>
                </a:gridCol>
                <a:gridCol w="1433546">
                  <a:extLst>
                    <a:ext uri="{9D8B030D-6E8A-4147-A177-3AD203B41FA5}">
                      <a16:colId xmlns:a16="http://schemas.microsoft.com/office/drawing/2014/main" val="3795652218"/>
                    </a:ext>
                  </a:extLst>
                </a:gridCol>
                <a:gridCol w="1516464">
                  <a:extLst>
                    <a:ext uri="{9D8B030D-6E8A-4147-A177-3AD203B41FA5}">
                      <a16:colId xmlns:a16="http://schemas.microsoft.com/office/drawing/2014/main" val="2085087724"/>
                    </a:ext>
                  </a:extLst>
                </a:gridCol>
                <a:gridCol w="1708551">
                  <a:extLst>
                    <a:ext uri="{9D8B030D-6E8A-4147-A177-3AD203B41FA5}">
                      <a16:colId xmlns:a16="http://schemas.microsoft.com/office/drawing/2014/main" val="220379573"/>
                    </a:ext>
                  </a:extLst>
                </a:gridCol>
                <a:gridCol w="1708551">
                  <a:extLst>
                    <a:ext uri="{9D8B030D-6E8A-4147-A177-3AD203B41FA5}">
                      <a16:colId xmlns:a16="http://schemas.microsoft.com/office/drawing/2014/main" val="1790281614"/>
                    </a:ext>
                  </a:extLst>
                </a:gridCol>
              </a:tblGrid>
              <a:tr h="619125">
                <a:tc gridSpan="10">
                  <a:txBody>
                    <a:bodyPr/>
                    <a:lstStyle/>
                    <a:p>
                      <a:pPr algn="ctr" fontAlgn="base"/>
                      <a:r>
                        <a:rPr lang="it-IT" sz="2400" b="1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a) Ricomposizione delle squadre del dispositivo di soccorso nei Comandi dopo l'invio dei moduli in prontezza immediata</a:t>
                      </a:r>
                    </a:p>
                    <a:p>
                      <a:pPr lvl="0" algn="ctr">
                        <a:buNone/>
                      </a:pPr>
                      <a:endParaRPr lang="it-IT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12962"/>
                  </a:ext>
                </a:extLst>
              </a:tr>
              <a:tr h="2724150">
                <a:tc gridSpan="10">
                  <a:txBody>
                    <a:bodyPr/>
                    <a:lstStyle/>
                    <a:p>
                      <a:pPr fontAlgn="base"/>
                      <a:r>
                        <a:rPr lang="it-IT" sz="2000" b="1" dirty="0">
                          <a:effectLst/>
                          <a:latin typeface="Calibri"/>
                        </a:rPr>
                        <a:t>Personale inserito in turnazione 12-24 12-48</a:t>
                      </a:r>
                      <a:br>
                        <a:rPr lang="it-IT" sz="2000" dirty="0">
                          <a:effectLst/>
                          <a:latin typeface="Calibri"/>
                        </a:rPr>
                      </a:br>
                      <a:br>
                        <a:rPr lang="it-IT" sz="2000" dirty="0">
                          <a:effectLst/>
                          <a:latin typeface="Calibri"/>
                        </a:rPr>
                      </a:br>
                      <a:br>
                        <a:rPr lang="it-IT" sz="2000" dirty="0">
                          <a:effectLst/>
                          <a:latin typeface="Calibri"/>
                        </a:rPr>
                      </a:br>
                      <a:r>
                        <a:rPr lang="it-IT" sz="2000" b="1" dirty="0">
                          <a:effectLst/>
                          <a:latin typeface="Calibri"/>
                        </a:rPr>
                        <a:t>Numero del personale </a:t>
                      </a:r>
                      <a:r>
                        <a:rPr lang="it-IT" sz="2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 ruolo dei vigili del fuoco, capo squadra e capo reparto </a:t>
                      </a:r>
                      <a:r>
                        <a:rPr lang="it-IT" sz="2000" b="1" dirty="0">
                          <a:effectLst/>
                          <a:latin typeface="Calibri"/>
                        </a:rPr>
                        <a:t>in pronta disponibilità da assegnare a ciascuna Direzione Regionale. Nel novero del personale in pronta disponibilità dovrà essere inserito un proporzionato numero di autisti </a:t>
                      </a:r>
                      <a:br>
                        <a:rPr lang="it-IT" sz="2000" dirty="0">
                          <a:effectLst/>
                          <a:latin typeface="Calibri"/>
                        </a:rPr>
                      </a:br>
                      <a:r>
                        <a:rPr lang="it-IT" sz="1400" b="1" dirty="0">
                          <a:effectLst/>
                          <a:latin typeface="Calibri"/>
                        </a:rPr>
                        <a:t>*per tali Direzioni Regionali il numero dei moduli è incrementato per tener conto delle criticità orografiche e di collegamento</a:t>
                      </a:r>
                      <a:endParaRPr lang="it-IT" sz="1400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713584"/>
                  </a:ext>
                </a:extLst>
              </a:tr>
              <a:tr h="314325">
                <a:tc gridSpan="10">
                  <a:txBody>
                    <a:bodyPr/>
                    <a:lstStyle/>
                    <a:p>
                      <a:pPr algn="ctr" fontAlgn="auto"/>
                      <a:endParaRPr lang="it-IT" sz="2000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63803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Sicilia*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Emilia Romagna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Veneto T.A.A.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05811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Sardegna*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Lombardia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Marche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25788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Calabria*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Liguria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Umbria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610003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Friuli Venezia Giulia*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Lazio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Abruzzo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656747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Toscana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Campania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Molise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62782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Piemonte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Puglia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Basilicata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t-IT" sz="2000" b="1" dirty="0"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62375"/>
                  </a:ext>
                </a:extLst>
              </a:tr>
              <a:tr h="314325">
                <a:tc gridSpan="10">
                  <a:txBody>
                    <a:bodyPr/>
                    <a:lstStyle/>
                    <a:p>
                      <a:pPr algn="ctr" fontAlgn="auto"/>
                      <a:endParaRPr lang="it-IT" sz="20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687990"/>
                  </a:ext>
                </a:extLst>
              </a:tr>
              <a:tr h="314325">
                <a:tc gridSpan="10">
                  <a:txBody>
                    <a:bodyPr/>
                    <a:lstStyle/>
                    <a:p>
                      <a:pPr fontAlgn="base"/>
                      <a:r>
                        <a:rPr lang="it-IT" sz="2000" b="1" dirty="0">
                          <a:effectLst/>
                          <a:latin typeface="Calibri"/>
                        </a:rPr>
                        <a:t>Unità/turno impiegabili = 242</a:t>
                      </a:r>
                      <a:endParaRPr lang="it-IT" dirty="0">
                        <a:effectLst/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508464"/>
                  </a:ext>
                </a:extLst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5501640" y="1011936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613584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133" b="0" i="0" u="none" strike="noStrike" kern="1200" cap="none" spc="-2" baseline="0">
              <a:solidFill>
                <a:srgbClr val="FFFFFF"/>
              </a:solidFill>
              <a:uFillTx/>
              <a:latin typeface="Times New Roman"/>
              <a:ea typeface="DejaVu Sans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7</a:t>
            </a:r>
            <a:endParaRPr lang="it-IT" sz="2100" b="0" i="0" u="none" strike="noStrike" kern="1200" cap="none" spc="-2" baseline="0">
              <a:solidFill>
                <a:srgbClr val="FFFFFF"/>
              </a:solidFill>
              <a:uFillTx/>
              <a:latin typeface="Times New Roman"/>
              <a:ea typeface="DejaVu Sans"/>
              <a:cs typeface="Times New Roman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ustomShape 1"/>
          <p:cNvSpPr/>
          <p:nvPr/>
        </p:nvSpPr>
        <p:spPr>
          <a:xfrm>
            <a:off x="1690561" y="68717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" name="Picture 2" descr="Immagine che contiene logo, emblema, simbolo, testo&#10;&#10;Descrizione generata automaticamente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185988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8" descr="Immagine che contiene cartone animato, simbolo, cerchio&#10;&#10;Descrizione generata automaticamente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134425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stomShape 2"/>
          <p:cNvSpPr/>
          <p:nvPr/>
        </p:nvSpPr>
        <p:spPr>
          <a:xfrm>
            <a:off x="1690561" y="11613584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3C25DA55-A308-42AB-E636-CB3DC6CF0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640732"/>
              </p:ext>
            </p:extLst>
          </p:nvPr>
        </p:nvGraphicFramePr>
        <p:xfrm>
          <a:off x="1297338" y="2500110"/>
          <a:ext cx="13682212" cy="696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5799">
                  <a:extLst>
                    <a:ext uri="{9D8B030D-6E8A-4147-A177-3AD203B41FA5}">
                      <a16:colId xmlns:a16="http://schemas.microsoft.com/office/drawing/2014/main" val="2381472742"/>
                    </a:ext>
                  </a:extLst>
                </a:gridCol>
                <a:gridCol w="3282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4327">
                  <a:extLst>
                    <a:ext uri="{9D8B030D-6E8A-4147-A177-3AD203B41FA5}">
                      <a16:colId xmlns:a16="http://schemas.microsoft.com/office/drawing/2014/main" val="26700189"/>
                    </a:ext>
                  </a:extLst>
                </a:gridCol>
              </a:tblGrid>
              <a:tr h="1432034"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2800" b="1" dirty="0">
                          <a:solidFill>
                            <a:schemeClr val="tx1"/>
                          </a:solidFill>
                          <a:effectLst/>
                        </a:rPr>
                        <a:t>b) Attivazione del servizio notturno e festivo di specifici servizi</a:t>
                      </a:r>
                    </a:p>
                  </a:txBody>
                  <a:tcPr marL="9525" marR="9525" marT="95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230478"/>
                  </a:ext>
                </a:extLst>
              </a:tr>
              <a:tr h="865187">
                <a:tc>
                  <a:txBody>
                    <a:bodyPr/>
                    <a:lstStyle/>
                    <a:p>
                      <a:pPr fontAlgn="b"/>
                      <a:r>
                        <a:rPr lang="it-IT" sz="2000" b="1" dirty="0">
                          <a:effectLst/>
                        </a:rPr>
                        <a:t>Personale ad orario giornaliero differenziato</a:t>
                      </a:r>
                      <a:br>
                        <a:rPr lang="it-IT" sz="2000" b="1" dirty="0">
                          <a:effectLst/>
                        </a:rPr>
                      </a:br>
                      <a:endParaRPr lang="it-IT" sz="2000" b="1" dirty="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it-IT" sz="200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310209"/>
                  </a:ext>
                </a:extLst>
              </a:tr>
              <a:tr h="769079">
                <a:tc>
                  <a:txBody>
                    <a:bodyPr/>
                    <a:lstStyle/>
                    <a:p>
                      <a:pPr fontAlgn="b"/>
                      <a:r>
                        <a:rPr lang="it-IT" sz="2000" b="1" dirty="0">
                          <a:effectLst/>
                        </a:rPr>
                        <a:t>1 Reparto volo abilitato al volo notturno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>
                          <a:effectLst/>
                        </a:rPr>
                        <a:t>5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it-IT" sz="200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385910"/>
                  </a:ext>
                </a:extLst>
              </a:tr>
              <a:tr h="558235">
                <a:tc>
                  <a:txBody>
                    <a:bodyPr/>
                    <a:lstStyle/>
                    <a:p>
                      <a:pPr fontAlgn="b"/>
                      <a:r>
                        <a:rPr lang="it-IT" sz="2000" b="1" dirty="0">
                          <a:effectLst/>
                        </a:rPr>
                        <a:t>Centri TLC regionali e centro TLC nazionale 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dirty="0">
                          <a:effectLst/>
                        </a:rPr>
                        <a:t>28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it-IT" sz="2000" dirty="0">
                          <a:effectLst/>
                        </a:rPr>
                        <a:t>2 unità radioriparatori nei nuclei delle</a:t>
                      </a:r>
                      <a:r>
                        <a:rPr lang="it-IT" sz="2000" baseline="0" dirty="0">
                          <a:effectLst/>
                        </a:rPr>
                        <a:t> regioni più grandi ed al TLC nazionale</a:t>
                      </a:r>
                      <a:endParaRPr lang="it-IT" sz="2000" dirty="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135452"/>
                  </a:ext>
                </a:extLst>
              </a:tr>
              <a:tr h="656348">
                <a:tc>
                  <a:txBody>
                    <a:bodyPr/>
                    <a:lstStyle/>
                    <a:p>
                      <a:pPr fontAlgn="b"/>
                      <a:r>
                        <a:rPr lang="it-IT" sz="2000" b="1" dirty="0">
                          <a:effectLst/>
                        </a:rPr>
                        <a:t>Unità totali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dirty="0">
                          <a:effectLst/>
                        </a:rPr>
                        <a:t>33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it-IT" sz="200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540163"/>
                  </a:ext>
                </a:extLst>
              </a:tr>
              <a:tr h="953954"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2800" b="1">
                          <a:effectLst/>
                        </a:rPr>
                        <a:t>c) Supporto al funzionamento del dispositivo di soccorso nei notturni e festivi</a:t>
                      </a:r>
                    </a:p>
                  </a:txBody>
                  <a:tcPr marL="9525" marR="9525" marT="95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799274"/>
                  </a:ext>
                </a:extLst>
              </a:tr>
              <a:tr h="656348">
                <a:tc>
                  <a:txBody>
                    <a:bodyPr/>
                    <a:lstStyle/>
                    <a:p>
                      <a:pPr marL="0" marR="0" indent="0" algn="just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>
                          <a:effectLst/>
                        </a:rPr>
                        <a:t>19 </a:t>
                      </a:r>
                      <a:r>
                        <a:rPr lang="it-IT" sz="2000" b="1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unità</a:t>
                      </a:r>
                      <a:r>
                        <a:rPr lang="it-IT" sz="2000" b="1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2000" b="1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dei ruoli tecnico-professionali a turno giornaliero</a:t>
                      </a:r>
                    </a:p>
                    <a:p>
                      <a:pPr fontAlgn="b"/>
                      <a:endParaRPr lang="it-IT" sz="2000" b="1" dirty="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dirty="0">
                          <a:effectLst/>
                        </a:rPr>
                        <a:t>19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it-IT" sz="2000" dirty="0">
                          <a:effectLst/>
                        </a:rPr>
                        <a:t>1 a direzione ed 1 per la</a:t>
                      </a:r>
                      <a:r>
                        <a:rPr lang="it-IT" sz="2000" baseline="0" dirty="0">
                          <a:effectLst/>
                        </a:rPr>
                        <a:t> Direzione Centrale Emergenza</a:t>
                      </a:r>
                      <a:endParaRPr lang="it-IT" sz="2000" dirty="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/>
                      </a:solidFill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363710"/>
                  </a:ext>
                </a:extLst>
              </a:tr>
              <a:tr h="656348">
                <a:tc>
                  <a:txBody>
                    <a:bodyPr/>
                    <a:lstStyle/>
                    <a:p>
                      <a:pPr fontAlgn="b"/>
                      <a:r>
                        <a:rPr lang="it-IT" sz="2000" b="1">
                          <a:effectLst/>
                        </a:rPr>
                        <a:t>Unità totali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dirty="0">
                          <a:effectLst/>
                        </a:rPr>
                        <a:t>19</a:t>
                      </a: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it-IT" sz="2000" dirty="0">
                        <a:effectLst/>
                      </a:endParaRPr>
                    </a:p>
                  </a:txBody>
                  <a:tcPr marL="9525" marR="9525" marT="9525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048400"/>
                  </a:ext>
                </a:extLst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5364480" y="9982200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82952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8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11"/>
          <p:cNvSpPr txBox="1"/>
          <p:nvPr/>
        </p:nvSpPr>
        <p:spPr>
          <a:xfrm>
            <a:off x="693682" y="1266023"/>
            <a:ext cx="14896838" cy="1015149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0" anchor="t" anchorCtr="0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400" b="0" i="0" u="none" strike="noStrike" kern="1200" cap="none" spc="0" baseline="0" dirty="0">
                <a:uFillTx/>
                <a:latin typeface="Times New Roman" pitchFamily="18"/>
                <a:cs typeface="Times New Roman" pitchFamily="18"/>
              </a:rPr>
            </a:br>
            <a:r>
              <a:rPr lang="it-IT" sz="32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cs typeface="Times New Roman"/>
              </a:rPr>
              <a:t>Modalità di impiego del personale nel servizio di pronta disponibilità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lang="it-IT" sz="26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Personale dei ruoli tecnico professionali a turno giornaliero</a:t>
            </a:r>
            <a:endParaRPr lang="it-IT" sz="2600" b="1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	</a:t>
            </a:r>
            <a:r>
              <a:rPr lang="it-IT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</a:t>
            </a: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volge il servizio dalle ore 20 alle ore 8 e nei giorni festivi e prefestivi</a:t>
            </a:r>
          </a:p>
          <a:p>
            <a:pPr marL="446088" marR="0" lvl="0" indent="-446088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    Turno di disponibilità h12</a:t>
            </a: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				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turno di 12 ore di notte da lunedì a venerdì</a:t>
            </a:r>
          </a:p>
          <a:p>
            <a:pPr marL="446088" marR="0" lvl="0" indent="-446088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    Turno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disponibilità festivo h 48		</a:t>
            </a: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turno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di 48 ore da sabato ore </a:t>
            </a: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8.00 alle ore 8.00 di 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lunedì</a:t>
            </a: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 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lang="it-IT" sz="26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Personale che espleta funzioni operative del ruolo dei vigili del fuoco e del ruolo dei capi squadra e dei capi reparto, e personale dei ruoli tecnico-professionali a servizio giornaliero differenziato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	</a:t>
            </a:r>
            <a:r>
              <a:rPr lang="it-IT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</a:t>
            </a: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volge il servizio dalle ore 20 alle ore 8 e nei giorni festivi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    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Turno di disponibilità h12				turno di 12 ore di notte da lunedì a </a:t>
            </a: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sabato a partire dalle ore 20.00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     Turno di disponibilità h24				turno di 24 ore festivo a partire dalle ore </a:t>
            </a:r>
            <a:r>
              <a:rPr kumimoji="0" lang="it-IT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8.00 di domenica e festivi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lang="it-IT" sz="26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Personale che espleta funzioni operative del ruolo dei vigili del fuoco e del ruolo dei capi squadra e dei capi reparto, ad orario 12-24 12-48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	</a:t>
            </a:r>
            <a:r>
              <a:rPr lang="it-IT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</a:t>
            </a: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volge il servizio dalle </a:t>
            </a:r>
            <a:r>
              <a:rPr kumimoji="0" lang="it-IT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8.00-20.00 o dalle 20.00-8.00</a:t>
            </a:r>
            <a:endParaRPr lang="it-IT" sz="2600" b="0" i="0" u="none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Calibri"/>
              <a:cs typeface="Times New Roman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     </a:t>
            </a:r>
            <a:r>
              <a:rPr lang="it-IT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</a:t>
            </a: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el turno notturno 20-8 successivo al turno notturno svolto in presenza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     </a:t>
            </a:r>
            <a:r>
              <a:rPr lang="it-IT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</a:t>
            </a: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el turno diurno 8-20 del secondo giorno libero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     </a:t>
            </a:r>
            <a:r>
              <a:rPr lang="it-IT" sz="2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</a:t>
            </a: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ei salto turno di </a:t>
            </a:r>
            <a:r>
              <a:rPr lang="it-IT" sz="2600" b="0" i="0" u="none" strike="noStrike" kern="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appartenenza o nei 2 giorni successivi all’effettuazione del salto turno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0" cap="none" spc="0" baseline="0" dirty="0">
              <a:solidFill>
                <a:srgbClr val="000000"/>
              </a:solidFill>
              <a:uFillTx/>
              <a:latin typeface="Times New Roman"/>
              <a:ea typeface="Calibri"/>
              <a:cs typeface="Times New Roman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300" b="1" i="0" u="sng" strike="noStrike" kern="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Tra il turno in “presenza” e quello in disponibilità deve essere garantito un periodo di riposo non inferiore a 12 ore</a:t>
            </a:r>
            <a:endParaRPr lang="it-IT" sz="2300" b="1" i="0" u="sng" strike="noStrike" kern="1200" cap="none" spc="0" baseline="0" dirty="0">
              <a:solidFill>
                <a:srgbClr val="000000"/>
              </a:solidFill>
              <a:uFillTx/>
              <a:latin typeface="Times New Roman"/>
              <a:ea typeface="Calibri"/>
              <a:cs typeface="Times New Roman"/>
            </a:endParaRPr>
          </a:p>
          <a:p>
            <a:pPr algn="just" defTabSz="457200">
              <a:spcAft>
                <a:spcPts val="8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	</a:t>
            </a:r>
            <a:r>
              <a:rPr lang="it-IT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	</a:t>
            </a:r>
            <a:r>
              <a:rPr lang="it-IT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 </a:t>
            </a:r>
            <a:r>
              <a:rPr lang="it-IT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/>
                <a:cs typeface="Times New Roman"/>
              </a:rPr>
              <a:t> 	</a:t>
            </a: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076950" y="10925977"/>
            <a:ext cx="5013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BOZZA </a:t>
            </a:r>
            <a:r>
              <a:rPr lang="it-IT" sz="3600" dirty="0" err="1"/>
              <a:t>DI</a:t>
            </a:r>
            <a:r>
              <a:rPr lang="it-IT" sz="3600" dirty="0"/>
              <a:t> LAVORO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bg>
      <p:bgPr>
        <a:blipFill>
          <a:blip r:embed="rId3" r:link="rId4" cstate="print"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53802" y="11482952"/>
            <a:ext cx="1319707" cy="51071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00" b="0" i="0" u="none" strike="noStrike" kern="1200" cap="none" spc="-2" baseline="0" dirty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Tavola 10</a:t>
            </a:r>
            <a:endParaRPr lang="it-IT" sz="2133" b="0" i="0" u="none" strike="noStrike" kern="1200" cap="none" spc="-2" baseline="0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CasellaDiTesto 11"/>
          <p:cNvSpPr txBox="1"/>
          <p:nvPr/>
        </p:nvSpPr>
        <p:spPr>
          <a:xfrm>
            <a:off x="693682" y="1266023"/>
            <a:ext cx="14803815" cy="32111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91440" bIns="0" anchor="t" anchorCtr="0" compatLnSpc="1">
            <a:spAutoFit/>
          </a:bodyPr>
          <a:lstStyle/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it-IT" sz="2400" b="0" i="0" u="none" strike="noStrike" kern="1200" cap="none" spc="0" baseline="0" dirty="0">
                <a:uFillTx/>
                <a:latin typeface="Times New Roman" pitchFamily="18"/>
                <a:cs typeface="Times New Roman" pitchFamily="18"/>
              </a:rPr>
            </a:br>
            <a:r>
              <a:rPr lang="it-IT" sz="2800" b="0" i="1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Calibri" pitchFamily="34"/>
                <a:cs typeface="Times New Roman"/>
              </a:rPr>
              <a:t>Rif. ART. 10 CO. 3. lett. b) le misure del compenso per l’effettuazione del servizio di pronta disponibilità, nel limite di cui all’articolo 12, comma 1, lettera b) , del presente decreto;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b="0" i="1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6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- </a:t>
            </a:r>
            <a:r>
              <a:rPr lang="it-IT" sz="2600" b="1" i="0" u="none" strike="noStrike" kern="1200" cap="none" spc="0" baseline="0" dirty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Personale dei ruoli tecnico-professionali a turno giornaliero</a:t>
            </a: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6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  <a:p>
            <a:pPr marL="0" marR="0" lvl="0" indent="0" algn="just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600" b="0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ea typeface="Calibri" pitchFamily="34"/>
              <a:cs typeface="Times New Roman" pitchFamily="18"/>
            </a:endParaRPr>
          </a:p>
        </p:txBody>
      </p:sp>
      <p:sp>
        <p:nvSpPr>
          <p:cNvPr id="4" name="CustomShape 1"/>
          <p:cNvSpPr/>
          <p:nvPr/>
        </p:nvSpPr>
        <p:spPr>
          <a:xfrm>
            <a:off x="1690561" y="215679"/>
            <a:ext cx="12874880" cy="1212649"/>
          </a:xfrm>
          <a:prstGeom prst="rect">
            <a:avLst/>
          </a:prstGeom>
          <a:solidFill>
            <a:srgbClr val="D6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89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Ministero dell’Interno</a:t>
            </a:r>
            <a:endParaRPr lang="it-IT" sz="2489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Dipartimento dei Vigili del Fuoco, Soccorso Pubblico e Difesa Civile</a:t>
            </a:r>
            <a:endParaRPr lang="it-IT" sz="2133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1956" b="1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Direzione Centrale per l’Emergenza, il Soccorso Tecnico e l’Antincendio Boschivo</a:t>
            </a:r>
            <a:endParaRPr lang="it-IT" sz="1956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65962" y="332951"/>
            <a:ext cx="1095378" cy="1095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732794" y="281379"/>
            <a:ext cx="1081241" cy="108124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stomShape 2"/>
          <p:cNvSpPr/>
          <p:nvPr/>
        </p:nvSpPr>
        <p:spPr>
          <a:xfrm>
            <a:off x="1690561" y="11482952"/>
            <a:ext cx="12874880" cy="510719"/>
          </a:xfrm>
          <a:prstGeom prst="rect">
            <a:avLst/>
          </a:prstGeom>
          <a:solidFill>
            <a:srgbClr val="C00000"/>
          </a:solidFill>
          <a:ln>
            <a:noFill/>
            <a:prstDash val="solid"/>
          </a:ln>
        </p:spPr>
        <p:txBody>
          <a:bodyPr vert="horz" wrap="square" lIns="65279" tIns="65279" rIns="65279" bIns="65279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8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133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                                                               Gruppo di Lavoro n. 130/22                                           </a:t>
            </a:r>
            <a:r>
              <a:rPr lang="it-IT" sz="1400" b="0" i="0" u="none" strike="noStrike" kern="1200" cap="none" spc="-2" baseline="0">
                <a:solidFill>
                  <a:srgbClr val="FFFFFF"/>
                </a:solidFill>
                <a:uFillTx/>
                <a:latin typeface="Times New Roman"/>
                <a:ea typeface="DejaVu Sans"/>
              </a:rPr>
              <a:t>Redatto dal DS Carlo METELLI</a:t>
            </a:r>
            <a:endParaRPr lang="it-IT" sz="1400" b="0" i="0" u="none" strike="noStrike" kern="1200" cap="none" spc="-2" baseline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E228957-1663-DD65-E447-5AAA9EEBC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83749"/>
              </p:ext>
            </p:extLst>
          </p:nvPr>
        </p:nvGraphicFramePr>
        <p:xfrm>
          <a:off x="265962" y="3655911"/>
          <a:ext cx="15948726" cy="6826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45573">
                  <a:extLst>
                    <a:ext uri="{9D8B030D-6E8A-4147-A177-3AD203B41FA5}">
                      <a16:colId xmlns:a16="http://schemas.microsoft.com/office/drawing/2014/main" val="1305144039"/>
                    </a:ext>
                  </a:extLst>
                </a:gridCol>
                <a:gridCol w="1959909">
                  <a:extLst>
                    <a:ext uri="{9D8B030D-6E8A-4147-A177-3AD203B41FA5}">
                      <a16:colId xmlns:a16="http://schemas.microsoft.com/office/drawing/2014/main" val="1839992096"/>
                    </a:ext>
                  </a:extLst>
                </a:gridCol>
                <a:gridCol w="6943244">
                  <a:extLst>
                    <a:ext uri="{9D8B030D-6E8A-4147-A177-3AD203B41FA5}">
                      <a16:colId xmlns:a16="http://schemas.microsoft.com/office/drawing/2014/main" val="3691122287"/>
                    </a:ext>
                  </a:extLst>
                </a:gridCol>
              </a:tblGrid>
              <a:tr h="5138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Turno di disponibilità h12  </a:t>
                      </a:r>
                      <a:endParaRPr lang="it-IT" sz="260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14,65 €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2600" u="none" strike="noStrike" noProof="0">
                          <a:solidFill>
                            <a:srgbClr val="000000"/>
                          </a:solidFill>
                          <a:latin typeface="Times New Roman"/>
                        </a:rPr>
                        <a:t>turno di 12 ore di notte da lunedì a venerdì</a:t>
                      </a:r>
                      <a:endParaRPr lang="it-IT" sz="260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832501"/>
                  </a:ext>
                </a:extLst>
              </a:tr>
              <a:tr h="60494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Turno disponibilità festivo h 48</a:t>
                      </a:r>
                      <a:endParaRPr lang="it-IT" sz="260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58,60 €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turno di 48 ore da sabato ore 8.00 a lunedì ore 8.00</a:t>
                      </a:r>
                      <a:endParaRPr lang="it-IT" sz="260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565556"/>
                  </a:ext>
                </a:extLst>
              </a:tr>
              <a:tr h="1861374">
                <a:tc gridSpan="3">
                  <a:txBody>
                    <a:bodyPr/>
                    <a:lstStyle/>
                    <a:p>
                      <a:pPr marL="536575" marR="0" lvl="0" indent="-53657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it-IT" sz="2600" b="1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- Personale che espleta funzioni operative del ruolo dei vigili del fuoco e del ruolo dei capi squadra e dei   capi reparto, e del personale dei ruoli tecnico-professionali a servizio giornaliero differenziato</a:t>
                      </a:r>
                      <a:endParaRPr lang="it-IT" sz="2600" b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12276028"/>
                  </a:ext>
                </a:extLst>
              </a:tr>
              <a:tr h="653975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Turno di disponibilità h12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14,65 €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turno di 12 ore di notte da lunedì a sabato</a:t>
                      </a:r>
                      <a:endParaRPr lang="en-US" sz="2600" u="none" strike="noStrike" noProof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047948"/>
                  </a:ext>
                </a:extLst>
              </a:tr>
              <a:tr h="490481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Turno di disponibilità h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29,30 €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turno di 24 ore festivo a partire dalle ore 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236998"/>
                  </a:ext>
                </a:extLst>
              </a:tr>
              <a:tr h="2000977">
                <a:tc gridSpan="3">
                  <a:txBody>
                    <a:bodyPr/>
                    <a:lstStyle/>
                    <a:p>
                      <a:pPr marL="628650" marR="0" lvl="0" indent="-6286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- </a:t>
                      </a:r>
                      <a:r>
                        <a:rPr lang="it-IT" sz="2600" b="1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Personale che espleta funzioni operative del ruolo dei vigili del fuoco e del ruolo dei capi squadra e dei capi reparto, ad orario 12-24 12-48</a:t>
                      </a:r>
                      <a:endParaRPr lang="it-IT" sz="2600" b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6034307"/>
                  </a:ext>
                </a:extLst>
              </a:tr>
              <a:tr h="700686"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Turno di disponibilità h12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60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14,65 </a:t>
                      </a:r>
                      <a:r>
                        <a:rPr lang="it-IT" sz="260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it-IT" sz="260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turno di 12 h</a:t>
                      </a:r>
                      <a:endParaRPr lang="it-IT" sz="260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418282"/>
                  </a:ext>
                </a:extLst>
              </a:tr>
            </a:tbl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588609" y="10754825"/>
            <a:ext cx="5013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dirty="0"/>
              <a:t>BOZZA </a:t>
            </a:r>
            <a:r>
              <a:rPr lang="it-IT" sz="4800" dirty="0" err="1"/>
              <a:t>DI</a:t>
            </a:r>
            <a:r>
              <a:rPr lang="it-IT" sz="4800" dirty="0"/>
              <a:t> LAVORO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248</TotalTime>
  <Words>2263</Words>
  <Application>Microsoft Office PowerPoint</Application>
  <PresentationFormat>Personalizzato</PresentationFormat>
  <Paragraphs>202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Gianluca Stasolla</dc:creator>
  <cp:lastModifiedBy>Maria Piacentini</cp:lastModifiedBy>
  <cp:revision>91</cp:revision>
  <cp:lastPrinted>2023-11-24T15:44:19Z</cp:lastPrinted>
  <dcterms:created xsi:type="dcterms:W3CDTF">2022-09-07T08:02:08Z</dcterms:created>
  <dcterms:modified xsi:type="dcterms:W3CDTF">2023-11-28T13:54:28Z</dcterms:modified>
</cp:coreProperties>
</file>